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3" r:id="rId6"/>
    <p:sldId id="264" r:id="rId7"/>
    <p:sldId id="26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2"/>
    <p:restoredTop sz="95574"/>
  </p:normalViewPr>
  <p:slideViewPr>
    <p:cSldViewPr snapToGrid="0" snapToObjects="1">
      <p:cViewPr varScale="1">
        <p:scale>
          <a:sx n="130" d="100"/>
          <a:sy n="130" d="100"/>
        </p:scale>
        <p:origin x="19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3A3E97-9BB9-5542-A82B-30004518560E}" type="datetimeFigureOut">
              <a:rPr lang="en-US" smtClean="0"/>
              <a:t>1/24/22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5AB1C3-488C-2143-971F-A1AFBA793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761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AB1C3-488C-2143-971F-A1AFBA7936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979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AB1C3-488C-2143-971F-A1AFBA7936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842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AB1C3-488C-2143-971F-A1AFBA7936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197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094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607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498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376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054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783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227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726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670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292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865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32650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8">
            <a:extLst>
              <a:ext uri="{FF2B5EF4-FFF2-40B4-BE49-F238E27FC236}">
                <a16:creationId xmlns:a16="http://schemas.microsoft.com/office/drawing/2014/main" id="{328C565D-A991-4381-AC37-76A58A4A1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578B00-0E5D-7648-B1D4-9338F75E90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49960" y="1507414"/>
            <a:ext cx="7295507" cy="3703320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MTA Exploratory Data analysis :</a:t>
            </a:r>
            <a:br>
              <a:rPr lang="en-US" sz="4800" dirty="0">
                <a:solidFill>
                  <a:schemeClr val="tx2"/>
                </a:solidFill>
              </a:rPr>
            </a:br>
            <a:r>
              <a:rPr lang="en-US" sz="4800" cap="none" dirty="0">
                <a:solidFill>
                  <a:schemeClr val="tx2"/>
                </a:solidFill>
              </a:rPr>
              <a:t>Severe Storm Events 2021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5AA5A1-4422-654F-A410-68397A9211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4342" y="1507414"/>
            <a:ext cx="3330781" cy="3703320"/>
          </a:xfrm>
          <a:ln w="57150">
            <a:noFill/>
          </a:ln>
        </p:spPr>
        <p:txBody>
          <a:bodyPr anchor="ctr">
            <a:normAutofit/>
          </a:bodyPr>
          <a:lstStyle/>
          <a:p>
            <a:pPr algn="r"/>
            <a:r>
              <a:rPr lang="en-US" sz="2000" dirty="0">
                <a:solidFill>
                  <a:schemeClr val="tx2"/>
                </a:solidFill>
              </a:rPr>
              <a:t>Amy Kim </a:t>
            </a:r>
          </a:p>
        </p:txBody>
      </p:sp>
      <p:sp>
        <p:nvSpPr>
          <p:cNvPr id="28" name="Rectangle 20">
            <a:extLst>
              <a:ext uri="{FF2B5EF4-FFF2-40B4-BE49-F238E27FC236}">
                <a16:creationId xmlns:a16="http://schemas.microsoft.com/office/drawing/2014/main" id="{B7180431-F4DE-415D-BCBB-9316423C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EEABD997-5EF9-4E9B-AFBB-F6DFAAF3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209064" y="3329711"/>
            <a:ext cx="3703320" cy="5872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24">
            <a:extLst>
              <a:ext uri="{FF2B5EF4-FFF2-40B4-BE49-F238E27FC236}">
                <a16:creationId xmlns:a16="http://schemas.microsoft.com/office/drawing/2014/main" id="{E9AB5EE6-A047-4B18-B998-D46DF3C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66853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62281-5078-7149-AA52-0B681F5FF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32075D-9299-4657-87D7-B9987B7FD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45D12B-C70E-A144-B350-F0A5F6E8E7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28" r="13501" b="3"/>
          <a:stretch/>
        </p:blipFill>
        <p:spPr>
          <a:xfrm>
            <a:off x="657225" y="2361056"/>
            <a:ext cx="5015441" cy="34888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D58F4-0BA6-7745-B210-3EBD657D4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Motivation:</a:t>
            </a:r>
          </a:p>
          <a:p>
            <a:pPr lvl="1"/>
            <a:r>
              <a:rPr lang="en-US" dirty="0"/>
              <a:t>City of New York experienced water inundation at various subway stations in 2021</a:t>
            </a:r>
          </a:p>
          <a:p>
            <a:r>
              <a:rPr lang="en-US" dirty="0"/>
              <a:t>Objectives and Goals:</a:t>
            </a:r>
          </a:p>
          <a:p>
            <a:pPr lvl="1"/>
            <a:r>
              <a:rPr lang="en-US" dirty="0"/>
              <a:t>Investigate patterns in passenger movement in severe storm events </a:t>
            </a:r>
          </a:p>
          <a:p>
            <a:pPr lvl="1"/>
            <a:r>
              <a:rPr lang="en-US" dirty="0"/>
              <a:t>Provide data to assist the City of New York in effective deployment of resources</a:t>
            </a:r>
          </a:p>
          <a:p>
            <a:pPr lvl="1"/>
            <a:r>
              <a:rPr lang="en-US" dirty="0"/>
              <a:t>Target stations for infrastructure upgrade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8D3F10-C3E5-B14A-B4EC-A1A26E28A8BB}"/>
              </a:ext>
            </a:extLst>
          </p:cNvPr>
          <p:cNvSpPr txBox="1"/>
          <p:nvPr/>
        </p:nvSpPr>
        <p:spPr>
          <a:xfrm>
            <a:off x="592669" y="5875868"/>
            <a:ext cx="3860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145 Street station – Hurricane Ida</a:t>
            </a:r>
          </a:p>
        </p:txBody>
      </p:sp>
    </p:spTree>
    <p:extLst>
      <p:ext uri="{BB962C8B-B14F-4D97-AF65-F5344CB8AC3E}">
        <p14:creationId xmlns:p14="http://schemas.microsoft.com/office/powerpoint/2010/main" val="2242695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74EC9-CC0F-264B-B8A3-604D289D7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Methodology</a:t>
            </a:r>
          </a:p>
        </p:txBody>
      </p:sp>
      <p:graphicFrame>
        <p:nvGraphicFramePr>
          <p:cNvPr id="8" name="Table 9">
            <a:extLst>
              <a:ext uri="{FF2B5EF4-FFF2-40B4-BE49-F238E27FC236}">
                <a16:creationId xmlns:a16="http://schemas.microsoft.com/office/drawing/2014/main" id="{853A89C6-BBBE-5642-BF05-C0D9CE97E8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1170962"/>
              </p:ext>
            </p:extLst>
          </p:nvPr>
        </p:nvGraphicFramePr>
        <p:xfrm>
          <a:off x="581025" y="2181224"/>
          <a:ext cx="11029950" cy="427037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187276042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3595800282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3061344851"/>
                    </a:ext>
                  </a:extLst>
                </a:gridCol>
              </a:tblGrid>
              <a:tr h="70452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/>
                        <a:t>Metrics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dirty="0"/>
                        <a:t>Tools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53948"/>
                  </a:ext>
                </a:extLst>
              </a:tr>
              <a:tr h="3565852">
                <a:tc>
                  <a:txBody>
                    <a:bodyPr/>
                    <a:lstStyle/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MTA Turnstile data</a:t>
                      </a:r>
                    </a:p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NOOA Daily Precipitation Data</a:t>
                      </a:r>
                    </a:p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MeteoStat Hourly Precipitation Data</a:t>
                      </a:r>
                    </a:p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NYC Stormwater Flood Map</a:t>
                      </a:r>
                    </a:p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NY State Subway Location Data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endParaRPr lang="en-US" sz="1600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Correlation between rain and entries/exits at stations</a:t>
                      </a:r>
                    </a:p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Movement of turnstile entries/exits between no precipitation day vs. severe storm day</a:t>
                      </a:r>
                    </a:p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endParaRPr lang="en-US" sz="16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SQL Alchemy</a:t>
                      </a:r>
                    </a:p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Pandas</a:t>
                      </a:r>
                    </a:p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NumPy</a:t>
                      </a:r>
                    </a:p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Matplotlib</a:t>
                      </a:r>
                    </a:p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Seaborn </a:t>
                      </a:r>
                    </a:p>
                    <a:p>
                      <a:pPr marL="306000" indent="-306000" algn="l" defTabSz="457200" rtl="0" eaLnBrk="1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ts val="600"/>
                        </a:spcAft>
                        <a:buClr>
                          <a:schemeClr val="accent2"/>
                        </a:buClr>
                        <a:buSzPct val="92000"/>
                        <a:buFont typeface="Wingdings 2" panose="05020102010507070707" pitchFamily="18" charset="2"/>
                        <a:buChar char=""/>
                      </a:pPr>
                      <a:r>
                        <a:rPr lang="en-US" sz="1600" kern="1200" dirty="0" err="1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GeoPandas</a:t>
                      </a:r>
                      <a:r>
                        <a:rPr lang="en-US" sz="1600" kern="1200" dirty="0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 &amp; </a:t>
                      </a:r>
                      <a:r>
                        <a:rPr lang="en-US" sz="1600" kern="1200" dirty="0" err="1">
                          <a:solidFill>
                            <a:schemeClr val="tx2"/>
                          </a:solidFill>
                          <a:latin typeface="+mn-lt"/>
                          <a:ea typeface="+mn-ea"/>
                          <a:cs typeface="+mn-cs"/>
                        </a:rPr>
                        <a:t>Contextily</a:t>
                      </a:r>
                      <a:endParaRPr lang="en-US" sz="1600" kern="1200" dirty="0">
                        <a:solidFill>
                          <a:schemeClr val="tx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30088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2513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324C0-1C92-EC47-8158-22925BABA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6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6A9E07D-930E-1442-B814-036FF0515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256" y="2906683"/>
            <a:ext cx="2215992" cy="553998"/>
          </a:xfrm>
          <a:prstGeom prst="rect">
            <a:avLst/>
          </a:prstGeom>
        </p:spPr>
      </p:pic>
      <p:pic>
        <p:nvPicPr>
          <p:cNvPr id="7" name="Picture 6" descr="A picture containing table&#10;&#10;Description automatically generated">
            <a:extLst>
              <a:ext uri="{FF2B5EF4-FFF2-40B4-BE49-F238E27FC236}">
                <a16:creationId xmlns:a16="http://schemas.microsoft.com/office/drawing/2014/main" id="{623E806B-2819-3F41-9895-3DE64399F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0466" y="2715047"/>
            <a:ext cx="1558201" cy="2334384"/>
          </a:xfrm>
          <a:prstGeom prst="rect">
            <a:avLst/>
          </a:prstGeom>
        </p:spPr>
      </p:pic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51439286-23A5-9F47-B6E7-574F1DB83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9741" y="2715048"/>
            <a:ext cx="1494006" cy="233438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86DDC8C-87A3-FB47-A491-CA762AC44700}"/>
              </a:ext>
            </a:extLst>
          </p:cNvPr>
          <p:cNvSpPr txBox="1">
            <a:spLocks/>
          </p:cNvSpPr>
          <p:nvPr/>
        </p:nvSpPr>
        <p:spPr>
          <a:xfrm>
            <a:off x="418868" y="5121960"/>
            <a:ext cx="6414879" cy="139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Overall slight negative correlation between precipitation and total entries/exits at a station </a:t>
            </a:r>
          </a:p>
          <a:p>
            <a:r>
              <a:rPr lang="en-US" sz="1200" dirty="0"/>
              <a:t>Slightly stronger negative correlations than positive correlations, at a station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9525F2-FD93-5144-9953-47EDD7275397}"/>
              </a:ext>
            </a:extLst>
          </p:cNvPr>
          <p:cNvSpPr txBox="1"/>
          <p:nvPr/>
        </p:nvSpPr>
        <p:spPr>
          <a:xfrm>
            <a:off x="522256" y="2106133"/>
            <a:ext cx="2021843" cy="5924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300" dirty="0">
                <a:solidFill>
                  <a:schemeClr val="tx2"/>
                </a:solidFill>
              </a:rPr>
              <a:t>Overall correlation</a:t>
            </a:r>
          </a:p>
          <a:p>
            <a:endParaRPr lang="en-US" sz="1300" dirty="0"/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8458EBAB-7B5E-1042-9425-93335B10E6B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37" b="3868"/>
          <a:stretch/>
        </p:blipFill>
        <p:spPr>
          <a:xfrm>
            <a:off x="7622697" y="1823830"/>
            <a:ext cx="4425181" cy="48035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8BB911-1C73-034C-AA4F-D6D55BF44E46}"/>
              </a:ext>
            </a:extLst>
          </p:cNvPr>
          <p:cNvSpPr txBox="1"/>
          <p:nvPr/>
        </p:nvSpPr>
        <p:spPr>
          <a:xfrm>
            <a:off x="2989426" y="2106133"/>
            <a:ext cx="4366682" cy="5924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300" dirty="0">
                <a:solidFill>
                  <a:schemeClr val="tx2"/>
                </a:solidFill>
              </a:rPr>
              <a:t>Top 10 negative correlations	Top 10 positive correlations</a:t>
            </a:r>
          </a:p>
          <a:p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3934713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Map&#10;&#10;Description automatically generated">
            <a:extLst>
              <a:ext uri="{FF2B5EF4-FFF2-40B4-BE49-F238E27FC236}">
                <a16:creationId xmlns:a16="http://schemas.microsoft.com/office/drawing/2014/main" id="{57E3516E-42B4-CE42-A519-FEF839A4D6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9" t="2858" r="36047" b="11701"/>
          <a:stretch/>
        </p:blipFill>
        <p:spPr>
          <a:xfrm>
            <a:off x="3265714" y="719192"/>
            <a:ext cx="6270171" cy="5859625"/>
          </a:xfrm>
          <a:prstGeom prst="rect">
            <a:avLst/>
          </a:prstGeom>
        </p:spPr>
      </p:pic>
      <p:pic>
        <p:nvPicPr>
          <p:cNvPr id="3" name="Picture 2" descr="Chart, funnel chart&#10;&#10;Description automatically generated">
            <a:extLst>
              <a:ext uri="{FF2B5EF4-FFF2-40B4-BE49-F238E27FC236}">
                <a16:creationId xmlns:a16="http://schemas.microsoft.com/office/drawing/2014/main" id="{15EE9AC7-BA66-6C47-982A-9C174705D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29" y="2263607"/>
            <a:ext cx="3007803" cy="2005201"/>
          </a:xfrm>
          <a:prstGeom prst="rect">
            <a:avLst/>
          </a:prstGeom>
        </p:spPr>
      </p:pic>
      <p:pic>
        <p:nvPicPr>
          <p:cNvPr id="4" name="Picture 3" descr="Chart, funnel chart&#10;&#10;Description automatically generated">
            <a:extLst>
              <a:ext uri="{FF2B5EF4-FFF2-40B4-BE49-F238E27FC236}">
                <a16:creationId xmlns:a16="http://schemas.microsoft.com/office/drawing/2014/main" id="{08A1B900-C857-F646-B4BB-B6F73B57D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775" y="4457713"/>
            <a:ext cx="2933557" cy="19191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9991B8-22B7-6643-90A5-ACC63B0EF668}"/>
              </a:ext>
            </a:extLst>
          </p:cNvPr>
          <p:cNvSpPr txBox="1"/>
          <p:nvPr/>
        </p:nvSpPr>
        <p:spPr>
          <a:xfrm>
            <a:off x="562714" y="0"/>
            <a:ext cx="10280614" cy="418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2"/>
                </a:solidFill>
              </a:rPr>
              <a:t>Tuesday October 26</a:t>
            </a:r>
            <a:r>
              <a:rPr lang="en-US" sz="1600" baseline="30000" dirty="0">
                <a:solidFill>
                  <a:schemeClr val="tx2"/>
                </a:solidFill>
              </a:rPr>
              <a:t>th</a:t>
            </a:r>
            <a:r>
              <a:rPr lang="en-US" sz="1600" dirty="0">
                <a:solidFill>
                  <a:schemeClr val="tx2"/>
                </a:solidFill>
              </a:rPr>
              <a:t> Storm Day	</a:t>
            </a:r>
            <a:endParaRPr lang="en-US" sz="1600" dirty="0"/>
          </a:p>
        </p:txBody>
      </p:sp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4C57E888-05B8-DB4F-8575-C3680DF662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8195" y="954096"/>
            <a:ext cx="3009666" cy="2424453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25CB661-5AB4-6642-A2B4-C7C146999212}"/>
              </a:ext>
            </a:extLst>
          </p:cNvPr>
          <p:cNvSpPr txBox="1">
            <a:spLocks/>
          </p:cNvSpPr>
          <p:nvPr/>
        </p:nvSpPr>
        <p:spPr>
          <a:xfrm>
            <a:off x="280736" y="884515"/>
            <a:ext cx="3007803" cy="14001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Deep dive into storm days</a:t>
            </a:r>
          </a:p>
          <a:p>
            <a:r>
              <a:rPr lang="en-US" sz="1200" dirty="0"/>
              <a:t>Storm day was preceded by a day with no precipitation, so the 25</a:t>
            </a:r>
            <a:r>
              <a:rPr lang="en-US" sz="1200" baseline="30000" dirty="0"/>
              <a:t>th</a:t>
            </a:r>
            <a:r>
              <a:rPr lang="en-US" sz="1200" dirty="0"/>
              <a:t> was used as a baseline for comparison.</a:t>
            </a:r>
          </a:p>
          <a:p>
            <a:pPr marL="0" indent="0">
              <a:buNone/>
            </a:pPr>
            <a:endParaRPr lang="en-US" sz="1200" dirty="0"/>
          </a:p>
        </p:txBody>
      </p:sp>
      <p:pic>
        <p:nvPicPr>
          <p:cNvPr id="23" name="Picture 22" descr="Chart, line chart&#10;&#10;Description automatically generated">
            <a:extLst>
              <a:ext uri="{FF2B5EF4-FFF2-40B4-BE49-F238E27FC236}">
                <a16:creationId xmlns:a16="http://schemas.microsoft.com/office/drawing/2014/main" id="{8E6FA89D-2F5C-4845-A22E-949F19416C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8195" y="3714355"/>
            <a:ext cx="3009666" cy="2424453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26" name="Right Arrow 25">
            <a:extLst>
              <a:ext uri="{FF2B5EF4-FFF2-40B4-BE49-F238E27FC236}">
                <a16:creationId xmlns:a16="http://schemas.microsoft.com/office/drawing/2014/main" id="{1772D8C4-0DCD-4C46-9BCB-CBC59C9BE0AF}"/>
              </a:ext>
            </a:extLst>
          </p:cNvPr>
          <p:cNvSpPr/>
          <p:nvPr/>
        </p:nvSpPr>
        <p:spPr>
          <a:xfrm>
            <a:off x="98322" y="2556388"/>
            <a:ext cx="110871" cy="69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1D788DFE-7C00-8749-A3C0-D54F26C112F1}"/>
              </a:ext>
            </a:extLst>
          </p:cNvPr>
          <p:cNvSpPr/>
          <p:nvPr/>
        </p:nvSpPr>
        <p:spPr>
          <a:xfrm>
            <a:off x="93406" y="2708788"/>
            <a:ext cx="110871" cy="69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442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B683AA-0425-7A41-BC21-1470497AAAEB}"/>
              </a:ext>
            </a:extLst>
          </p:cNvPr>
          <p:cNvSpPr txBox="1"/>
          <p:nvPr/>
        </p:nvSpPr>
        <p:spPr>
          <a:xfrm>
            <a:off x="562714" y="-13648"/>
            <a:ext cx="10280614" cy="4183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tx2"/>
                </a:solidFill>
              </a:rPr>
              <a:t>Wednesday September 1</a:t>
            </a:r>
            <a:r>
              <a:rPr lang="en-US" sz="1600" baseline="30000" dirty="0">
                <a:solidFill>
                  <a:schemeClr val="tx2"/>
                </a:solidFill>
              </a:rPr>
              <a:t>st</a:t>
            </a:r>
            <a:r>
              <a:rPr lang="en-US" sz="1600" dirty="0">
                <a:solidFill>
                  <a:schemeClr val="tx2"/>
                </a:solidFill>
              </a:rPr>
              <a:t> Hurricane Ida</a:t>
            </a:r>
            <a:endParaRPr lang="en-US" sz="1600" dirty="0"/>
          </a:p>
        </p:txBody>
      </p:sp>
      <p:pic>
        <p:nvPicPr>
          <p:cNvPr id="10" name="Picture 9" descr="Chart, funnel chart&#10;&#10;Description automatically generated">
            <a:extLst>
              <a:ext uri="{FF2B5EF4-FFF2-40B4-BE49-F238E27FC236}">
                <a16:creationId xmlns:a16="http://schemas.microsoft.com/office/drawing/2014/main" id="{F70CA7A7-0656-D043-AEE7-51033B137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86" y="4426968"/>
            <a:ext cx="3085540" cy="2032826"/>
          </a:xfrm>
          <a:prstGeom prst="rect">
            <a:avLst/>
          </a:prstGeom>
        </p:spPr>
      </p:pic>
      <p:pic>
        <p:nvPicPr>
          <p:cNvPr id="12" name="Picture 11" descr="Chart, bar chart&#10;&#10;Description automatically generated">
            <a:extLst>
              <a:ext uri="{FF2B5EF4-FFF2-40B4-BE49-F238E27FC236}">
                <a16:creationId xmlns:a16="http://schemas.microsoft.com/office/drawing/2014/main" id="{2BB2D9D1-C6DC-9F41-8824-79C8CB752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023" y="2281436"/>
            <a:ext cx="3049240" cy="2032826"/>
          </a:xfrm>
          <a:prstGeom prst="rect">
            <a:avLst/>
          </a:prstGeom>
        </p:spPr>
      </p:pic>
      <p:pic>
        <p:nvPicPr>
          <p:cNvPr id="14" name="Picture 13" descr="A map of a city&#10;&#10;Description automatically generated with medium confidence">
            <a:extLst>
              <a:ext uri="{FF2B5EF4-FFF2-40B4-BE49-F238E27FC236}">
                <a16:creationId xmlns:a16="http://schemas.microsoft.com/office/drawing/2014/main" id="{933D40A0-3C76-E244-8D6A-E4C011D7DC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23" t="3151" b="4348"/>
          <a:stretch/>
        </p:blipFill>
        <p:spPr>
          <a:xfrm>
            <a:off x="3395263" y="748308"/>
            <a:ext cx="6536531" cy="5751871"/>
          </a:xfrm>
          <a:prstGeom prst="rect">
            <a:avLst/>
          </a:prstGeom>
        </p:spPr>
      </p:pic>
      <p:pic>
        <p:nvPicPr>
          <p:cNvPr id="46" name="Picture 45" descr="Chart, waterfall chart&#10;&#10;Description automatically generated">
            <a:extLst>
              <a:ext uri="{FF2B5EF4-FFF2-40B4-BE49-F238E27FC236}">
                <a16:creationId xmlns:a16="http://schemas.microsoft.com/office/drawing/2014/main" id="{2D52D08B-0A5C-FD43-A621-35822793E4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3849" y="892036"/>
            <a:ext cx="3105918" cy="24180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51" name="Curved Connector 50">
            <a:extLst>
              <a:ext uri="{FF2B5EF4-FFF2-40B4-BE49-F238E27FC236}">
                <a16:creationId xmlns:a16="http://schemas.microsoft.com/office/drawing/2014/main" id="{1717E2AA-7560-A944-9639-DD8E5B56272F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6878472" y="1321514"/>
            <a:ext cx="1635377" cy="779537"/>
          </a:xfrm>
          <a:prstGeom prst="curved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Content Placeholder 2">
            <a:extLst>
              <a:ext uri="{FF2B5EF4-FFF2-40B4-BE49-F238E27FC236}">
                <a16:creationId xmlns:a16="http://schemas.microsoft.com/office/drawing/2014/main" id="{C2819D1B-FF69-C148-B761-B5533E59263F}"/>
              </a:ext>
            </a:extLst>
          </p:cNvPr>
          <p:cNvSpPr txBox="1">
            <a:spLocks/>
          </p:cNvSpPr>
          <p:nvPr/>
        </p:nvSpPr>
        <p:spPr>
          <a:xfrm>
            <a:off x="332554" y="706930"/>
            <a:ext cx="3007803" cy="17015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Big drops in entries/exits across all main subway stations</a:t>
            </a:r>
          </a:p>
          <a:p>
            <a:r>
              <a:rPr lang="en-US" sz="1200" dirty="0"/>
              <a:t>Increases at certain stations, mostly further out in the boroughs</a:t>
            </a:r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64" name="Content Placeholder 2">
            <a:extLst>
              <a:ext uri="{FF2B5EF4-FFF2-40B4-BE49-F238E27FC236}">
                <a16:creationId xmlns:a16="http://schemas.microsoft.com/office/drawing/2014/main" id="{320EA5B3-B15A-544E-A716-4AC7692395FD}"/>
              </a:ext>
            </a:extLst>
          </p:cNvPr>
          <p:cNvSpPr txBox="1">
            <a:spLocks/>
          </p:cNvSpPr>
          <p:nvPr/>
        </p:nvSpPr>
        <p:spPr>
          <a:xfrm>
            <a:off x="9850704" y="3547935"/>
            <a:ext cx="2183556" cy="753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Known flooding at 145 Street reflected in the data</a:t>
            </a:r>
          </a:p>
          <a:p>
            <a:endParaRPr lang="en-US" sz="1200" dirty="0"/>
          </a:p>
        </p:txBody>
      </p:sp>
      <p:pic>
        <p:nvPicPr>
          <p:cNvPr id="72" name="Picture 71" descr="Chart, waterfall chart&#10;&#10;Description automatically generated">
            <a:extLst>
              <a:ext uri="{FF2B5EF4-FFF2-40B4-BE49-F238E27FC236}">
                <a16:creationId xmlns:a16="http://schemas.microsoft.com/office/drawing/2014/main" id="{5BE7157C-02EE-AD40-AB24-3702790CC7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17170" y="4290127"/>
            <a:ext cx="3102597" cy="2068398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73" name="Right Arrow 72">
            <a:extLst>
              <a:ext uri="{FF2B5EF4-FFF2-40B4-BE49-F238E27FC236}">
                <a16:creationId xmlns:a16="http://schemas.microsoft.com/office/drawing/2014/main" id="{71C73484-EA45-B142-BC9C-2D24FDE63B24}"/>
              </a:ext>
            </a:extLst>
          </p:cNvPr>
          <p:cNvSpPr/>
          <p:nvPr/>
        </p:nvSpPr>
        <p:spPr>
          <a:xfrm>
            <a:off x="98095" y="3342299"/>
            <a:ext cx="110871" cy="69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ight Arrow 73">
            <a:extLst>
              <a:ext uri="{FF2B5EF4-FFF2-40B4-BE49-F238E27FC236}">
                <a16:creationId xmlns:a16="http://schemas.microsoft.com/office/drawing/2014/main" id="{2A84FAF9-06F0-1E4A-B88D-5AE0F3FBBE00}"/>
              </a:ext>
            </a:extLst>
          </p:cNvPr>
          <p:cNvSpPr/>
          <p:nvPr/>
        </p:nvSpPr>
        <p:spPr>
          <a:xfrm>
            <a:off x="107503" y="4704737"/>
            <a:ext cx="110871" cy="69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743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62281-5078-7149-AA52-0B681F5FF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D58F4-0BA6-7745-B210-3EBD657D4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2180496"/>
            <a:ext cx="11029615" cy="348370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500" dirty="0"/>
              <a:t>Slight negative overall correlation between rides and precipitation</a:t>
            </a:r>
            <a:endParaRPr lang="en-US" sz="1300" dirty="0"/>
          </a:p>
          <a:p>
            <a:r>
              <a:rPr lang="en-US" sz="1500" dirty="0"/>
              <a:t>Main passenger hubs were most impacted by storms</a:t>
            </a:r>
          </a:p>
          <a:p>
            <a:r>
              <a:rPr lang="en-US" sz="1500" dirty="0"/>
              <a:t>145 Street Station which was known to be flooded was supported by the data and looking into station upgrade is recommended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r>
              <a:rPr lang="en-US" sz="1500" dirty="0"/>
              <a:t>FUTURE WORK:</a:t>
            </a:r>
          </a:p>
          <a:p>
            <a:r>
              <a:rPr lang="en-US" sz="1500" dirty="0"/>
              <a:t>Further research into turnstile level data.  Are there particular entrances which are being more impacted than others due to location or elevation?</a:t>
            </a:r>
          </a:p>
          <a:p>
            <a:r>
              <a:rPr lang="en-US" sz="1500" dirty="0"/>
              <a:t>Look at recovery rates after a storm - how quickly does each station resume to normal passenger levels.</a:t>
            </a:r>
          </a:p>
          <a:p>
            <a:pPr lvl="1"/>
            <a:r>
              <a:rPr lang="en-US" sz="1300" dirty="0"/>
              <a:t>Targeted upgrade for those stations which have slow recovery rate.</a:t>
            </a:r>
          </a:p>
          <a:p>
            <a:r>
              <a:rPr lang="en-US" sz="1500" dirty="0"/>
              <a:t>Investigate other storm days in prior years, do we see recurring stations?</a:t>
            </a:r>
          </a:p>
        </p:txBody>
      </p:sp>
    </p:spTree>
    <p:extLst>
      <p:ext uri="{BB962C8B-B14F-4D97-AF65-F5344CB8AC3E}">
        <p14:creationId xmlns:p14="http://schemas.microsoft.com/office/powerpoint/2010/main" val="177360873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{9DAA95E4-7795-3641-99AB-2836F3269E65}tf10001123</Template>
  <TotalTime>1012</TotalTime>
  <Words>342</Words>
  <Application>Microsoft Macintosh PowerPoint</Application>
  <PresentationFormat>Widescreen</PresentationFormat>
  <Paragraphs>52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Gill Sans MT</vt:lpstr>
      <vt:lpstr>Wingdings 2</vt:lpstr>
      <vt:lpstr>Dividend</vt:lpstr>
      <vt:lpstr>MTA Exploratory Data analysis : Severe Storm Events 2021</vt:lpstr>
      <vt:lpstr>Introduction</vt:lpstr>
      <vt:lpstr>Methodology</vt:lpstr>
      <vt:lpstr>Results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MTA Exploratory Data analysis : Severe Storm Events</dc:title>
  <dc:creator>Amy Kim</dc:creator>
  <cp:lastModifiedBy>Amy Kim</cp:lastModifiedBy>
  <cp:revision>12</cp:revision>
  <dcterms:created xsi:type="dcterms:W3CDTF">2022-01-24T14:23:18Z</dcterms:created>
  <dcterms:modified xsi:type="dcterms:W3CDTF">2022-01-25T19:04:51Z</dcterms:modified>
</cp:coreProperties>
</file>

<file path=docProps/thumbnail.jpeg>
</file>